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2" r:id="rId3"/>
    <p:sldId id="263" r:id="rId4"/>
    <p:sldId id="268" r:id="rId5"/>
    <p:sldId id="257" r:id="rId6"/>
    <p:sldId id="258" r:id="rId7"/>
    <p:sldId id="259" r:id="rId8"/>
    <p:sldId id="264" r:id="rId9"/>
    <p:sldId id="265" r:id="rId10"/>
    <p:sldId id="266" r:id="rId11"/>
    <p:sldId id="269" r:id="rId12"/>
    <p:sldId id="267" r:id="rId13"/>
    <p:sldId id="260" r:id="rId14"/>
    <p:sldId id="261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6346" y="1788454"/>
            <a:ext cx="6270922" cy="2098226"/>
          </a:xfrm>
        </p:spPr>
        <p:txBody>
          <a:bodyPr anchor="b">
            <a:noAutofit/>
          </a:bodyPr>
          <a:lstStyle>
            <a:lvl1pPr algn="ctr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09930" y="3956280"/>
            <a:ext cx="5123755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64644" y="6453386"/>
            <a:ext cx="1205958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04.09.2020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041" y="6453386"/>
            <a:ext cx="5267533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3012" y="6453386"/>
            <a:ext cx="1197219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8" name="Group 7"/>
          <p:cNvGrpSpPr/>
          <p:nvPr/>
        </p:nvGrpSpPr>
        <p:grpSpPr>
          <a:xfrm>
            <a:off x="564643" y="744469"/>
            <a:ext cx="8005589" cy="5349671"/>
            <a:chOff x="564643" y="744469"/>
            <a:chExt cx="8005589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6113972" y="1685652"/>
              <a:ext cx="2456260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357"/>
                  </a:lnTo>
                  <a:lnTo>
                    <a:pt x="8761" y="935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564643" y="744469"/>
              <a:ext cx="2456505" cy="4408488"/>
            </a:xfrm>
            <a:custGeom>
              <a:avLst/>
              <a:gdLst/>
              <a:ahLst/>
              <a:cxnLst/>
              <a:rect l="l" t="t" r="r" b="b"/>
              <a:pathLst>
                <a:path w="10001" h="10000">
                  <a:moveTo>
                    <a:pt x="8762" y="0"/>
                  </a:moveTo>
                  <a:lnTo>
                    <a:pt x="10001" y="0"/>
                  </a:lnTo>
                  <a:lnTo>
                    <a:pt x="10001" y="10000"/>
                  </a:lnTo>
                  <a:lnTo>
                    <a:pt x="1" y="10000"/>
                  </a:lnTo>
                  <a:cubicBezTo>
                    <a:pt x="-2" y="9766"/>
                    <a:pt x="4" y="9586"/>
                    <a:pt x="1" y="9352"/>
                  </a:cubicBezTo>
                  <a:lnTo>
                    <a:pt x="8762" y="9346"/>
                  </a:lnTo>
                  <a:lnTo>
                    <a:pt x="8762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37005710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55234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3769" y="1301361"/>
            <a:ext cx="7209728" cy="2852737"/>
          </a:xfrm>
        </p:spPr>
        <p:txBody>
          <a:bodyPr anchor="b">
            <a:normAutofit/>
          </a:bodyPr>
          <a:lstStyle>
            <a:lvl1pPr algn="r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3769" y="4216328"/>
            <a:ext cx="7209728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tx2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4181" y="6453386"/>
            <a:ext cx="1216807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04.09.2020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234" y="6453386"/>
            <a:ext cx="5267533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3012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6113972" y="1685652"/>
            <a:ext cx="2456260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8" name="Freeform 7" title="Crop Mark"/>
          <p:cNvSpPr/>
          <p:nvPr/>
        </p:nvSpPr>
        <p:spPr bwMode="auto">
          <a:xfrm>
            <a:off x="6113972" y="1685652"/>
            <a:ext cx="2456260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827584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8700" y="2286000"/>
            <a:ext cx="3335840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94052" y="2286000"/>
            <a:ext cx="3335840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25457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2340230"/>
            <a:ext cx="3335840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8700" y="3305208"/>
            <a:ext cx="3335839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93760" y="2349754"/>
            <a:ext cx="3335840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93760" y="3305208"/>
            <a:ext cx="3335840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04.09.2020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21143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04.09.2020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51350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04.09.2020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05763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397764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685800"/>
            <a:ext cx="289179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400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2015" y="685801"/>
            <a:ext cx="3909060" cy="5175250"/>
          </a:xfrm>
        </p:spPr>
        <p:txBody>
          <a:bodyPr/>
          <a:lstStyle>
            <a:lvl1pPr>
              <a:defRPr sz="1500"/>
            </a:lvl1pPr>
            <a:lvl2pPr>
              <a:defRPr sz="1500"/>
            </a:lvl2pPr>
            <a:lvl3pPr>
              <a:defRPr sz="1350"/>
            </a:lvl3pPr>
            <a:lvl4pPr>
              <a:defRPr sz="135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856344"/>
            <a:ext cx="2891790" cy="3011056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6453386"/>
            <a:ext cx="90342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04.09.2020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459" y="6453386"/>
            <a:ext cx="1780256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3362356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397764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685800"/>
            <a:ext cx="289179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4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149090" y="1"/>
            <a:ext cx="4994910" cy="6857999"/>
          </a:xfrm>
        </p:spPr>
        <p:txBody>
          <a:bodyPr anchor="t"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500"/>
            </a:lvl2pPr>
            <a:lvl3pPr marL="685800" indent="0">
              <a:buNone/>
              <a:defRPr sz="15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855968"/>
            <a:ext cx="2891790" cy="3011432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6453386"/>
            <a:ext cx="90342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04.09.2020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459" y="6453386"/>
            <a:ext cx="1780256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6647809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2295526"/>
            <a:ext cx="7200900" cy="35718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23116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80797" y="624156"/>
            <a:ext cx="1490950" cy="52432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624156"/>
            <a:ext cx="5724525" cy="52432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24450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2286000"/>
            <a:ext cx="72009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42987" y="6453386"/>
            <a:ext cx="903429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04.09.2020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70173" y="6453386"/>
            <a:ext cx="4710623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4552" y="6453386"/>
            <a:ext cx="1197219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aseline="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 title="Side bar"/>
          <p:cNvSpPr/>
          <p:nvPr/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553368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6858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6912">
          <p15:clr>
            <a:srgbClr val="F26B43"/>
          </p15:clr>
        </p15:guide>
        <p15:guide id="2" pos="936">
          <p15:clr>
            <a:srgbClr val="F26B43"/>
          </p15:clr>
        </p15:guide>
        <p15:guide id="3" pos="864">
          <p15:clr>
            <a:srgbClr val="F26B43"/>
          </p15:clr>
        </p15:guide>
        <p15:guide id="0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696">
          <p15:clr>
            <a:srgbClr val="F26B43"/>
          </p15:clr>
        </p15:guide>
        <p15:guide id="6" orient="horz" pos="432">
          <p15:clr>
            <a:srgbClr val="F26B43"/>
          </p15:clr>
        </p15:guide>
        <p15:guide id="7" orient="horz" pos="1512">
          <p15:clr>
            <a:srgbClr val="F26B43"/>
          </p15:clr>
        </p15:guide>
        <p15:guide id="8" pos="5184">
          <p15:clr>
            <a:srgbClr val="F26B43"/>
          </p15:clr>
        </p15:guide>
        <p15:guide id="9" pos="702">
          <p15:clr>
            <a:srgbClr val="F26B43"/>
          </p15:clr>
        </p15:guide>
        <p15:guide id="10" pos="64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476672"/>
            <a:ext cx="8305800" cy="1981200"/>
          </a:xfrm>
        </p:spPr>
        <p:txBody>
          <a:bodyPr/>
          <a:lstStyle/>
          <a:p>
            <a:r>
              <a:rPr lang="kk-KZ" sz="2800" b="1" dirty="0">
                <a:effectLst/>
                <a:latin typeface="Times New Roman" pitchFamily="18" charset="0"/>
                <a:cs typeface="Times New Roman" pitchFamily="18" charset="0"/>
              </a:rPr>
              <a:t>СООРУЖЕНИЕ ЗЕМЛЯНОГО ПОЛОТНА </a:t>
            </a:r>
            <a:r>
              <a:rPr lang="kk-KZ" sz="2800" b="1" dirty="0" smtClean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800" b="1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kk-KZ" sz="2800" b="1" dirty="0" smtClean="0">
                <a:effectLst/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kk-KZ" sz="2800" b="1" dirty="0">
                <a:effectLst/>
                <a:latin typeface="Times New Roman" pitchFamily="18" charset="0"/>
                <a:cs typeface="Times New Roman" pitchFamily="18" charset="0"/>
              </a:rPr>
              <a:t>ЗИМНИЙ ПЕРИОД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79712" y="2852936"/>
            <a:ext cx="5123755" cy="1086237"/>
          </a:xfrm>
        </p:spPr>
        <p:txBody>
          <a:bodyPr>
            <a:normAutofit/>
          </a:bodyPr>
          <a:lstStyle/>
          <a:p>
            <a:r>
              <a:rPr lang="kk-KZ" sz="2200" b="1" dirty="0">
                <a:latin typeface="Times New Roman" pitchFamily="18" charset="0"/>
                <a:cs typeface="Times New Roman" pitchFamily="18" charset="0"/>
              </a:rPr>
              <a:t>ОСОБЕННОСТИ ЗИМНИХ ЗЕМЛЯНЫХ РАБОТ</a:t>
            </a:r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6889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187624" y="1052736"/>
            <a:ext cx="7200900" cy="3581400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СТО НОСТРОЙ 2.25.25-2011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(Стандарт организации НАЦИОНАЛЬНОЕ ОБЪЕДИНЕНИЕ СТРОИТЕЛЕЙ)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 ЗЕМЛЯНОГО ПОЛОТНА АВТОМОБИЛЬНЫХ ДОРОГ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Часть 3 Работы земляные при отрицательной температуре воздуха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(зимнее время)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19831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72805" y="188640"/>
            <a:ext cx="8229600" cy="900336"/>
          </a:xfrm>
        </p:spPr>
        <p:txBody>
          <a:bodyPr>
            <a:normAutofit/>
          </a:bodyPr>
          <a:lstStyle/>
          <a:p>
            <a:r>
              <a:rPr lang="ru-RU" sz="28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Термины и определения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83568" y="836712"/>
            <a:ext cx="8229600" cy="5328592"/>
          </a:xfrm>
          <a:solidFill>
            <a:srgbClr val="FFFF00"/>
          </a:solidFill>
        </p:spPr>
        <p:txBody>
          <a:bodyPr>
            <a:noAutofit/>
          </a:bodyPr>
          <a:lstStyle/>
          <a:p>
            <a:r>
              <a:rPr lang="ru-RU" sz="17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влажность грунта допустимая:</a:t>
            </a:r>
            <a:r>
              <a:rPr lang="ru-RU" sz="1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Максимальная влажность, при которой еще возможно уплотнить грунт до требуемого состояния. </a:t>
            </a:r>
          </a:p>
          <a:p>
            <a:r>
              <a:rPr lang="ru-RU" sz="17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глубина промерзания:</a:t>
            </a:r>
            <a:r>
              <a:rPr lang="ru-RU" sz="1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Расстояние от земной поверхности до нижней границы промерзшего за зимний период грунта. </a:t>
            </a:r>
          </a:p>
          <a:p>
            <a:r>
              <a:rPr lang="ru-RU" sz="17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забойка скважин:</a:t>
            </a:r>
            <a:r>
              <a:rPr lang="ru-RU" sz="1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Верхняя часть полости шпура или скважины над зарядом взрывчатого вещества, заполняемая, в частности, песчаным грунтом гранулированным шлаком, смесью песка с глиной или измельченным талым грунтом. </a:t>
            </a:r>
          </a:p>
          <a:p>
            <a:r>
              <a:rPr lang="ru-RU" sz="17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зимний период:</a:t>
            </a:r>
            <a:r>
              <a:rPr lang="ru-RU" sz="1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Время года между датой наступления нулевой среднесуточной температуры осенью и датой наступления той же температуры весной. </a:t>
            </a:r>
          </a:p>
          <a:p>
            <a:r>
              <a:rPr lang="ru-RU" sz="17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пучинистый грунт:</a:t>
            </a:r>
            <a:r>
              <a:rPr lang="ru-RU" sz="1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Грунт, который имеет относительную деформацию пучения менее 0,01 по ГОСТ 28622-90. 3.7 </a:t>
            </a:r>
          </a:p>
          <a:p>
            <a:r>
              <a:rPr lang="ru-RU" sz="17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рыхление грунта:</a:t>
            </a:r>
            <a:r>
              <a:rPr lang="ru-RU" sz="1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Технологическая операция по разрушению грунта, способствующая более эффективному выполнению земляных работ в основном при разработке связных и крупноблочных грунтов. </a:t>
            </a:r>
          </a:p>
          <a:p>
            <a:pPr marL="0" indent="0">
              <a:buNone/>
            </a:pPr>
            <a:r>
              <a:rPr lang="ru-RU" sz="17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Примечание</a:t>
            </a:r>
            <a:r>
              <a:rPr lang="ru-RU" sz="1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Выполняется рыхлителями, клиновыми ударными приспособлениями, а мерзлых грунтов – с помощью буровых машин и взрывания.</a:t>
            </a:r>
          </a:p>
        </p:txBody>
      </p:sp>
    </p:spTree>
    <p:extLst>
      <p:ext uri="{BB962C8B-B14F-4D97-AF65-F5344CB8AC3E}">
        <p14:creationId xmlns:p14="http://schemas.microsoft.com/office/powerpoint/2010/main" val="23139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27584" y="692696"/>
            <a:ext cx="8229600" cy="5256584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b="1" dirty="0" smtClean="0"/>
              <a:t>П</a:t>
            </a:r>
            <a:r>
              <a:rPr lang="ru-RU" dirty="0" smtClean="0"/>
              <a:t>ри </a:t>
            </a:r>
            <a:r>
              <a:rPr lang="ru-RU" dirty="0"/>
              <a:t>составлении проектов автомобильных дорог следует заранее предусматривать возможность производства работ на определенных участках в зимних условиях. </a:t>
            </a:r>
            <a:endParaRPr lang="ru-RU" dirty="0" smtClean="0"/>
          </a:p>
          <a:p>
            <a:pPr marL="514350" indent="-514350">
              <a:buFont typeface="+mj-lt"/>
              <a:buAutoNum type="arabicPeriod"/>
            </a:pPr>
            <a:r>
              <a:rPr lang="ru-RU" b="1" dirty="0" smtClean="0"/>
              <a:t>П</a:t>
            </a:r>
            <a:r>
              <a:rPr lang="ru-RU" dirty="0" smtClean="0"/>
              <a:t>ланирующие </a:t>
            </a:r>
            <a:r>
              <a:rPr lang="ru-RU" dirty="0"/>
              <a:t>организации при утверждении годовых и квартальных планов должны заранее предусматривать выполнение некоторой части дорожно-строительных работ в зимних условиях</a:t>
            </a:r>
            <a:r>
              <a:rPr lang="ru-RU" dirty="0" smtClean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dirty="0" smtClean="0"/>
              <a:t>Н</a:t>
            </a:r>
            <a:r>
              <a:rPr lang="ru-RU" dirty="0" smtClean="0"/>
              <a:t>ужно </a:t>
            </a:r>
            <a:r>
              <a:rPr lang="ru-RU" dirty="0"/>
              <a:t>ускорить оснащение дорожно-строительных организаций специальными машинами для производства работ в зимних условиях. 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dirty="0" smtClean="0"/>
              <a:t>Н</a:t>
            </a:r>
            <a:r>
              <a:rPr lang="ru-RU" dirty="0" smtClean="0"/>
              <a:t>еобходимо </a:t>
            </a:r>
            <a:r>
              <a:rPr lang="ru-RU" dirty="0"/>
              <a:t>дальнейшее совершенствование организации и технологии дорожно-строительных работ в зимних условиях и широкое внедрение достижений науки и передового опыта по зимнему строительству в практику повседневного </a:t>
            </a:r>
            <a:r>
              <a:rPr lang="ru-RU" dirty="0" smtClean="0"/>
              <a:t>производства</a:t>
            </a:r>
          </a:p>
          <a:p>
            <a:pPr marL="0" indent="0">
              <a:buNone/>
            </a:pP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29273103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504056"/>
          </a:xfrm>
        </p:spPr>
        <p:txBody>
          <a:bodyPr>
            <a:normAutofit fontScale="90000"/>
          </a:bodyPr>
          <a:lstStyle/>
          <a:p>
            <a:r>
              <a:rPr lang="kk-KZ" sz="1800" b="1" dirty="0" smtClean="0">
                <a:effectLst/>
                <a:latin typeface="Times New Roman" pitchFamily="18" charset="0"/>
                <a:cs typeface="Times New Roman" pitchFamily="18" charset="0"/>
              </a:rPr>
              <a:t>ПЕРЕЧЕНЬ РАБОТ ПО СООРУЖЕНИЮ ЗЕМЛЯНОГО ПОЛОТНА, КОТОРЫЕ ЦЕЛЕСООБРАЗНО ВЫПОЛНЯТЬ В ЗИМНИЙ ПЕРИОД:</a:t>
            </a: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584" y="1196752"/>
            <a:ext cx="8229600" cy="5788024"/>
          </a:xfrm>
        </p:spPr>
        <p:txBody>
          <a:bodyPr>
            <a:no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возведение насыпей из песчаных, гравийно-галечных и предварительно разрыхленных скальных грунтов на основаниях, прочность которых изменяется незначительно в результате их промерзания и оттаивания;</a:t>
            </a:r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выемок и резервов в необводненных песках, гравийно-галечных и скальных грунтах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разработку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выемок глубиной более 3 м в глинистых грунтах с перемещением грунта 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кавальер или насыпь;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возведение насыпей из грунтов, имеющих влажность на 5 % менее допустимой (</a:t>
            </a: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Применение глинистых грунтов допускается только в талом виде и только при выполнении в соответствии с проектом мероприятий по обеспечению необходимой устойчивости земляного полотна. Не допускается использование глинистых грунтов с влажностью более оптимальной.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устройство насыпей на болотах,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выторфовывание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на участках подъемных льдов, в особенности на участках с низкотемпературной вечной мерзлотой;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возведение насыпей из глинистых грунтов при влажности, близкой к оптимальной на устойчивых основаниях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укрепление откосов насыпей регуляционных сооружений и русел рек каменной обсыпкой, бетонными плитами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kk-KZ" sz="1600" b="1" dirty="0" smtClean="0">
                <a:latin typeface="Times New Roman" pitchFamily="18" charset="0"/>
                <a:cs typeface="Times New Roman" pitchFamily="18" charset="0"/>
              </a:rPr>
              <a:t>другие </a:t>
            </a:r>
            <a:r>
              <a:rPr lang="kk-KZ" sz="1600" b="1" dirty="0">
                <a:latin typeface="Times New Roman" pitchFamily="18" charset="0"/>
                <a:cs typeface="Times New Roman" pitchFamily="18" charset="0"/>
              </a:rPr>
              <a:t>земляные работы, но по индивидуальным проектам производства работ.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6352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900336"/>
          </a:xfrm>
        </p:spPr>
        <p:txBody>
          <a:bodyPr>
            <a:normAutofit/>
          </a:bodyPr>
          <a:lstStyle/>
          <a:p>
            <a:r>
              <a:rPr lang="kk-KZ" sz="2200" b="1" dirty="0" smtClean="0">
                <a:effectLst/>
                <a:latin typeface="Times New Roman" pitchFamily="18" charset="0"/>
                <a:cs typeface="Times New Roman" pitchFamily="18" charset="0"/>
              </a:rPr>
              <a:t>К ДОСТОИНСТВАМ</a:t>
            </a:r>
            <a:r>
              <a:rPr lang="kk-KZ" sz="2200" dirty="0" smtClean="0">
                <a:effectLst/>
                <a:latin typeface="Times New Roman" pitchFamily="18" charset="0"/>
                <a:cs typeface="Times New Roman" pitchFamily="18" charset="0"/>
              </a:rPr>
              <a:t> СООРУЖЕНИЕ ЗЕМЛЯНОГО ПОЛОТНА В ЗИМНИЙ ПЕРИОД СЛЕДУЕТ ОТНЕСТИ: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572000"/>
          </a:xfrm>
        </p:spPr>
        <p:txBody>
          <a:bodyPr>
            <a:normAutofit fontScale="92500"/>
          </a:bodyPr>
          <a:lstStyle/>
          <a:p>
            <a:pPr lvl="0"/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продление строительного сезона;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полное и равномерное использование дорожно- строительных машин в течении всего года;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закрепить на стройке по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стоянные кадры квалифицированных рабочих;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ускорить строительство и уменьшить накладные расходы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lvl="0"/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существенно улучшающиеся условия проезда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kk-KZ" sz="2400" i="1" dirty="0">
                <a:latin typeface="Times New Roman" pitchFamily="18" charset="0"/>
                <a:cs typeface="Times New Roman" pitchFamily="18" charset="0"/>
              </a:rPr>
              <a:t>В этих условиях зимой значительно проще вести работы по выторфовыванию и отсыпке насыпей на болотах, особенно без выторфовывания, удобно строить временные дороги и обеспечивать временный проезд к карьерам и любым объектам, действующим в зимний период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231305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72344"/>
          </a:xfrm>
        </p:spPr>
        <p:txBody>
          <a:bodyPr>
            <a:normAutofit/>
          </a:bodyPr>
          <a:lstStyle/>
          <a:p>
            <a:r>
              <a:rPr lang="kk-KZ" sz="2200" dirty="0" smtClean="0">
                <a:effectLst/>
                <a:latin typeface="Times New Roman" pitchFamily="18" charset="0"/>
                <a:cs typeface="Times New Roman" pitchFamily="18" charset="0"/>
              </a:rPr>
              <a:t>ОСНОВНЫМИ НЕДОСТАТКАМИ РАБОТЫ В ЗИМНИХ УСЛОВИЯХ ЯВЛЯЮТСЯ: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1550" y="1628800"/>
            <a:ext cx="7200900" cy="3581400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промерзание грунта, которое осложняет его разработку;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включения мерзлых комьев в составе грунта и усложнение уплотнения;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необходимость очистки оснований земляных сооружений от снега и льда;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уменьшается производительность труда;</a:t>
            </a:r>
          </a:p>
          <a:p>
            <a:pPr lvl="0"/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потребность в зимней одежде для рабочих</a:t>
            </a:r>
            <a:r>
              <a:rPr lang="kk-KZ" sz="2200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трудности в обеспечении комфортных условий для работы людей и техники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существенно растут затраты на обеспечение требуемого качества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0566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81220" y="332656"/>
            <a:ext cx="8229600" cy="756320"/>
          </a:xfrm>
        </p:spPr>
        <p:txBody>
          <a:bodyPr>
            <a:normAutofit/>
          </a:bodyPr>
          <a:lstStyle/>
          <a:p>
            <a:r>
              <a:rPr lang="ru-RU" sz="20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ТЕХНОЛОГИЧЕСКИЕ ПРОЦЕССЫ ПРИ СТРОИТЕЛЬСТВЕ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89604" y="908720"/>
            <a:ext cx="7930868" cy="51845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Подготовительные </a:t>
            </a:r>
            <a:r>
              <a:rPr lang="ru-RU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работы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установка снегонезаносимых разбивочных знаков;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водоотвода на участках производства работ на трассе;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подъездных путей и средства защиты их от снежных заносов;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подготовку подъездных путей защиту от промерзания грунтов, намеченных к разработке и отсыпке насыпей, а также их оснований из глинистых пучинистых грунтов;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освещения мест разработки и укладки грунта;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оборудование помещения для обогрева рабочих;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машин для работы в зимний период;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04674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914400" y="764704"/>
            <a:ext cx="8229600" cy="52592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Предохранение грунта от промерзания осуществляют следующими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способами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вспашкой и боронованием тракторами с навесными рыхлителями и боронами;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глубоким рыхлением с помощью мощных рыхлителей;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перелопачиванием экскаваторами;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снегозадержанием;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утеплением грунта теплоизоляционными материалами: опилками, лузгой, топочными шлаками, золами или вспененными полимерными смо­лами и пенопластом;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засолением грунта.</a:t>
            </a:r>
          </a:p>
        </p:txBody>
      </p:sp>
    </p:spTree>
    <p:extLst>
      <p:ext uri="{BB962C8B-B14F-4D97-AF65-F5344CB8AC3E}">
        <p14:creationId xmlns:p14="http://schemas.microsoft.com/office/powerpoint/2010/main" val="10119447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58636" y="2078722"/>
            <a:ext cx="440466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ea typeface="TimesNewRoman,Italic"/>
              </a:rPr>
              <a:t>Таблица 1 – </a:t>
            </a:r>
            <a:r>
              <a:rPr lang="ru-RU" sz="2000" dirty="0">
                <a:latin typeface="Times New Roman" panose="02020603050405020304" pitchFamily="18" charset="0"/>
                <a:ea typeface="TimesNewRoman,Bold"/>
              </a:rPr>
              <a:t>Значение коэффициента </a:t>
            </a:r>
            <a:r>
              <a:rPr lang="ru-RU" sz="2000" i="1" dirty="0">
                <a:latin typeface="Times New Roman" panose="02020603050405020304" pitchFamily="18" charset="0"/>
                <a:ea typeface="TimesNewRoman,Italic"/>
              </a:rPr>
              <a:t>А</a:t>
            </a:r>
            <a:endParaRPr lang="ru-RU" sz="20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2492896"/>
            <a:ext cx="7426166" cy="3912394"/>
          </a:xfrm>
          <a:prstGeom prst="rect">
            <a:avLst/>
          </a:prstGeom>
        </p:spPr>
      </p:pic>
      <p:pic>
        <p:nvPicPr>
          <p:cNvPr id="6" name="Рисунок 5"/>
          <p:cNvPicPr/>
          <p:nvPr/>
        </p:nvPicPr>
        <p:blipFill>
          <a:blip r:embed="rId3"/>
          <a:stretch>
            <a:fillRect/>
          </a:stretch>
        </p:blipFill>
        <p:spPr>
          <a:xfrm>
            <a:off x="1331640" y="332656"/>
            <a:ext cx="2448272" cy="129614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4067944" y="376432"/>
            <a:ext cx="507605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ea typeface="TimesNewRoman"/>
              </a:rPr>
              <a:t>где </a:t>
            </a:r>
            <a:r>
              <a:rPr lang="ru-RU" b="1" i="1" dirty="0">
                <a:latin typeface="Times New Roman" panose="02020603050405020304" pitchFamily="18" charset="0"/>
                <a:ea typeface="TimesNewRoman,Italic"/>
              </a:rPr>
              <a:t>N </a:t>
            </a:r>
            <a:r>
              <a:rPr lang="ru-RU" dirty="0">
                <a:latin typeface="Times New Roman" panose="02020603050405020304" pitchFamily="18" charset="0"/>
                <a:ea typeface="TimesNewRoman"/>
              </a:rPr>
              <a:t>– время охлаждения грунта, </a:t>
            </a:r>
            <a:r>
              <a:rPr lang="ru-RU" dirty="0" err="1">
                <a:latin typeface="Times New Roman" panose="02020603050405020304" pitchFamily="18" charset="0"/>
                <a:ea typeface="TimesNewRoman"/>
              </a:rPr>
              <a:t>сут</a:t>
            </a:r>
            <a:r>
              <a:rPr lang="ru-RU" dirty="0">
                <a:latin typeface="Times New Roman" panose="02020603050405020304" pitchFamily="18" charset="0"/>
                <a:ea typeface="TimesNewRoman"/>
              </a:rPr>
              <a:t>; </a:t>
            </a:r>
            <a:endParaRPr lang="ru-RU" dirty="0" smtClean="0">
              <a:latin typeface="Times New Roman" panose="02020603050405020304" pitchFamily="18" charset="0"/>
              <a:ea typeface="TimesNewRoman"/>
            </a:endParaRPr>
          </a:p>
          <a:p>
            <a:r>
              <a:rPr lang="ru-RU" b="1" i="1" dirty="0" smtClean="0">
                <a:latin typeface="Times New Roman" panose="02020603050405020304" pitchFamily="18" charset="0"/>
                <a:ea typeface="TimesNewRoman,Italic"/>
              </a:rPr>
              <a:t>T</a:t>
            </a:r>
            <a:r>
              <a:rPr lang="ru-RU" i="1" dirty="0" smtClean="0">
                <a:latin typeface="Times New Roman" panose="02020603050405020304" pitchFamily="18" charset="0"/>
                <a:ea typeface="TimesNewRoman,Italic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NewRoman"/>
              </a:rPr>
              <a:t>– температура воздуха (отрицательная) за время охлаждения грунта, °С; </a:t>
            </a:r>
            <a:endParaRPr lang="ru-RU" dirty="0" smtClean="0">
              <a:latin typeface="Times New Roman" panose="02020603050405020304" pitchFamily="18" charset="0"/>
              <a:ea typeface="TimesNewRoman"/>
            </a:endParaRPr>
          </a:p>
          <a:p>
            <a:r>
              <a:rPr lang="ru-RU" b="1" i="1" dirty="0" smtClean="0">
                <a:latin typeface="Times New Roman" panose="02020603050405020304" pitchFamily="18" charset="0"/>
                <a:ea typeface="TimesNewRoman,Italic"/>
              </a:rPr>
              <a:t>A</a:t>
            </a:r>
            <a:r>
              <a:rPr lang="ru-RU" i="1" dirty="0" smtClean="0">
                <a:latin typeface="Times New Roman" panose="02020603050405020304" pitchFamily="18" charset="0"/>
                <a:ea typeface="TimesNewRoman,Italic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NewRoman"/>
              </a:rPr>
              <a:t>– коэффициент, учитывающий способ утепления грунта (табл. 1).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934205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/>
          <p:nvPr/>
        </p:nvPicPr>
        <p:blipFill>
          <a:blip r:embed="rId2"/>
          <a:stretch>
            <a:fillRect/>
          </a:stretch>
        </p:blipFill>
        <p:spPr>
          <a:xfrm>
            <a:off x="3059832" y="1196752"/>
            <a:ext cx="3384376" cy="144016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971600" y="3501008"/>
            <a:ext cx="7776864" cy="21281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NewRoman"/>
                <a:cs typeface="Times New Roman" panose="02020603050405020304" pitchFamily="18" charset="0"/>
              </a:rPr>
              <a:t>где </a:t>
            </a:r>
            <a:r>
              <a:rPr lang="ru-RU" i="1" dirty="0">
                <a:latin typeface="Times New Roman" panose="02020603050405020304" pitchFamily="18" charset="0"/>
                <a:ea typeface="TimesNewRoman,Italic"/>
                <a:cs typeface="Times New Roman" panose="02020603050405020304" pitchFamily="18" charset="0"/>
              </a:rPr>
              <a:t>В </a:t>
            </a:r>
            <a:r>
              <a:rPr lang="ru-RU" dirty="0">
                <a:latin typeface="Times New Roman" panose="02020603050405020304" pitchFamily="18" charset="0"/>
                <a:ea typeface="TimesNewRoman"/>
                <a:cs typeface="Times New Roman" panose="02020603050405020304" pitchFamily="18" charset="0"/>
              </a:rPr>
              <a:t>– коэффициент сравнительной </a:t>
            </a:r>
            <a:r>
              <a:rPr lang="ru-RU" dirty="0" err="1">
                <a:latin typeface="Times New Roman" panose="02020603050405020304" pitchFamily="18" charset="0"/>
                <a:ea typeface="TimesNewRoman"/>
                <a:cs typeface="Times New Roman" panose="02020603050405020304" pitchFamily="18" charset="0"/>
              </a:rPr>
              <a:t>температуропроводимости</a:t>
            </a:r>
            <a:r>
              <a:rPr lang="ru-RU" dirty="0">
                <a:latin typeface="Times New Roman" panose="02020603050405020304" pitchFamily="18" charset="0"/>
                <a:ea typeface="TimesNewRoman"/>
                <a:cs typeface="Times New Roman" panose="02020603050405020304" pitchFamily="18" charset="0"/>
              </a:rPr>
              <a:t> снега; численное значение </a:t>
            </a:r>
            <a:r>
              <a:rPr lang="ru-RU" i="1" dirty="0">
                <a:latin typeface="Times New Roman" panose="02020603050405020304" pitchFamily="18" charset="0"/>
                <a:ea typeface="TimesNewRoman,Italic"/>
                <a:cs typeface="Times New Roman" panose="02020603050405020304" pitchFamily="18" charset="0"/>
              </a:rPr>
              <a:t>В </a:t>
            </a:r>
            <a:r>
              <a:rPr lang="ru-RU" dirty="0">
                <a:latin typeface="Times New Roman" panose="02020603050405020304" pitchFamily="18" charset="0"/>
                <a:ea typeface="TimesNewRoman"/>
                <a:cs typeface="Times New Roman" panose="02020603050405020304" pitchFamily="18" charset="0"/>
              </a:rPr>
              <a:t>принимается для рыхлого снега 3, слежавшегося и насыпного снега 2, протаявшего снега 1,5; 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7000"/>
              </a:lnSpc>
              <a:spcAft>
                <a:spcPts val="0"/>
              </a:spcAft>
            </a:pPr>
            <a:r>
              <a:rPr lang="ru-RU" i="1" dirty="0">
                <a:latin typeface="Times New Roman" panose="02020603050405020304" pitchFamily="18" charset="0"/>
                <a:ea typeface="TimesNewRoman,Italic"/>
                <a:cs typeface="Times New Roman" panose="02020603050405020304" pitchFamily="18" charset="0"/>
              </a:rPr>
              <a:t>К </a:t>
            </a:r>
            <a:r>
              <a:rPr lang="ru-RU" dirty="0">
                <a:latin typeface="Times New Roman" panose="02020603050405020304" pitchFamily="18" charset="0"/>
                <a:ea typeface="TimesNewRoman"/>
                <a:cs typeface="Times New Roman" panose="02020603050405020304" pitchFamily="18" charset="0"/>
              </a:rPr>
              <a:t>– коэффициент, характеризующий утепляющую способность материала, </a:t>
            </a:r>
            <a:r>
              <a:rPr lang="ru-RU" i="1" dirty="0">
                <a:latin typeface="Times New Roman" panose="02020603050405020304" pitchFamily="18" charset="0"/>
                <a:ea typeface="TimesNewRoman,Italic"/>
                <a:cs typeface="Times New Roman" panose="02020603050405020304" pitchFamily="18" charset="0"/>
              </a:rPr>
              <a:t>К</a:t>
            </a:r>
            <a:r>
              <a:rPr lang="ru-RU" dirty="0">
                <a:latin typeface="Times New Roman" panose="02020603050405020304" pitchFamily="18" charset="0"/>
                <a:ea typeface="TimesNewRoman"/>
                <a:cs typeface="Times New Roman" panose="02020603050405020304" pitchFamily="18" charset="0"/>
              </a:rPr>
              <a:t>1 = 1,6–2,5; 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i="1" dirty="0" err="1">
                <a:latin typeface="Times New Roman" panose="02020603050405020304" pitchFamily="18" charset="0"/>
                <a:ea typeface="TimesNewRoman,Italic"/>
              </a:rPr>
              <a:t>h</a:t>
            </a:r>
            <a:r>
              <a:rPr lang="ru-RU" dirty="0" err="1">
                <a:latin typeface="Times New Roman" panose="02020603050405020304" pitchFamily="18" charset="0"/>
                <a:ea typeface="TimesNewRoman"/>
              </a:rPr>
              <a:t>сн</a:t>
            </a:r>
            <a:r>
              <a:rPr lang="ru-RU" dirty="0">
                <a:latin typeface="Times New Roman" panose="02020603050405020304" pitchFamily="18" charset="0"/>
                <a:ea typeface="TimesNewRoman"/>
              </a:rPr>
              <a:t> – средняя высота снежного покрова в см (остальные обозначения указаны выше).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376763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55576" y="620688"/>
            <a:ext cx="473610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Таблица 2 – Необходимый расход соли, K</a:t>
            </a:r>
            <a:endParaRPr lang="ru-RU" sz="20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064" y="1124744"/>
            <a:ext cx="8424936" cy="393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09042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972344"/>
          </a:xfrm>
        </p:spPr>
        <p:txBody>
          <a:bodyPr>
            <a:normAutofit/>
          </a:bodyPr>
          <a:lstStyle/>
          <a:p>
            <a:r>
              <a:rPr lang="kk-KZ" sz="2200" dirty="0">
                <a:effectLst/>
                <a:latin typeface="Times New Roman" pitchFamily="18" charset="0"/>
                <a:cs typeface="Times New Roman" pitchFamily="18" charset="0"/>
              </a:rPr>
              <a:t>РАЗРАБОТКА ВЫЕМОК И ВОЗВЕДЕНИЕ НАСЫПЕЙ ПРИ ОТРИЦАТЕЛЬНЫХ ТЕМПЕРАТУРАХ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4" y="620688"/>
            <a:ext cx="8229600" cy="532859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kk-KZ" sz="1600" dirty="0">
                <a:latin typeface="Times New Roman" pitchFamily="18" charset="0"/>
                <a:cs typeface="Times New Roman" pitchFamily="18" charset="0"/>
              </a:rPr>
              <a:t>При производстве земляных работ в зимних условиях должны быть выполнены общие требования специально установленных правил для работ в зимних условиях: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sz="1600" dirty="0">
                <a:latin typeface="Times New Roman" pitchFamily="18" charset="0"/>
                <a:cs typeface="Times New Roman" pitchFamily="18" charset="0"/>
              </a:rPr>
              <a:t>основание под насыпь должно быть подготовлено в летнее время, а перед началом возведения насыпи тщательно очищено от снега и льда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lvl="0"/>
            <a:r>
              <a:rPr lang="kk-KZ" sz="1600" dirty="0">
                <a:latin typeface="Times New Roman" pitchFamily="18" charset="0"/>
                <a:cs typeface="Times New Roman" pitchFamily="18" charset="0"/>
              </a:rPr>
              <a:t>во избежание промерзания грунтов, укладываемых в насыпь в талом состоянии, период времени от разработки до окончательного уплотнения в насыпи не должен превышать 2-3 часа при температуре воздуха до минус 10°С, а при температуре от минус 10°С до минус 20°С этот период сокращается до 1-1,5 ч.;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sz="1600" dirty="0">
                <a:latin typeface="Times New Roman" pitchFamily="18" charset="0"/>
                <a:cs typeface="Times New Roman" pitchFamily="18" charset="0"/>
              </a:rPr>
              <a:t>размер мерзлых комьев при возведении насыпей не должен превышать 30 см при уплотнении грунтов решетчатыми катками или трамбовочными устройствами и 15 см при уплотнении грунтов пневмокатками и виброукладчиками;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sz="1600" dirty="0">
                <a:latin typeface="Times New Roman" pitchFamily="18" charset="0"/>
                <a:cs typeface="Times New Roman" pitchFamily="18" charset="0"/>
              </a:rPr>
              <a:t>общее количество мерзлого грунта не должно превышать 30% от общего объема укладываемого грунта в насыпь при уплотнении трамбованием и 20% при уплотнении укаткой;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sz="1600" dirty="0">
                <a:latin typeface="Times New Roman" pitchFamily="18" charset="0"/>
                <a:cs typeface="Times New Roman" pitchFamily="18" charset="0"/>
              </a:rPr>
              <a:t>укладка мерзлых комьев грунта допускается на расстоянии не ближе 1 м от поверхности откосов, причем размер этих комьев не должен быть более 15-20 см;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sz="1600" dirty="0">
                <a:latin typeface="Times New Roman" pitchFamily="18" charset="0"/>
                <a:cs typeface="Times New Roman" pitchFamily="18" charset="0"/>
              </a:rPr>
              <a:t>в верхние слои насыпи (1-1,2 м) допускается укладка только талого грунта;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sz="1600" dirty="0">
                <a:latin typeface="Times New Roman" pitchFamily="18" charset="0"/>
                <a:cs typeface="Times New Roman" pitchFamily="18" charset="0"/>
              </a:rPr>
              <a:t>высоту насыпи, возводимой в зимнее время из глинистых и песчаных грунтов с включением мерзлых комьев, необходимо увеличить на 3% от толщины слоя зимней отсыпки;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1600" dirty="0">
                <a:latin typeface="Times New Roman" pitchFamily="18" charset="0"/>
                <a:cs typeface="Times New Roman" pitchFamily="18" charset="0"/>
              </a:rPr>
              <a:t>уплотнение грунтов до требуемой плотности следует производить до их замерзания.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5898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236865"/>
              </p:ext>
            </p:extLst>
          </p:nvPr>
        </p:nvGraphicFramePr>
        <p:xfrm>
          <a:off x="457200" y="1772812"/>
          <a:ext cx="8229600" cy="415796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868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00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800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8257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01641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Вид грунта</a:t>
                      </a:r>
                      <a:endParaRPr lang="ru-RU" sz="2000" b="1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ourier New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Влажность при требуемом коэффициенте уплотнения</a:t>
                      </a:r>
                      <a:endParaRPr lang="ru-RU" sz="2000" b="1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ourier New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164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1-0,98</a:t>
                      </a:r>
                      <a:endParaRPr lang="ru-RU" sz="2000" b="1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ourier New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0,95</a:t>
                      </a:r>
                      <a:endParaRPr lang="ru-RU" sz="2000" b="1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ourier New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0,90</a:t>
                      </a:r>
                      <a:endParaRPr lang="ru-RU" sz="2000" b="1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ourier New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16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Пески пылеватые, супеси легкие, крупные</a:t>
                      </a:r>
                      <a:endParaRPr lang="ru-RU" sz="2000" b="1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ourier New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 более 1,35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ourier New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 более 1,6</a:t>
                      </a:r>
                      <a:endParaRPr lang="ru-RU" sz="20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ourier New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 нормир.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ourier New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16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Супеси легкие пылеватые</a:t>
                      </a:r>
                      <a:endParaRPr lang="ru-RU" sz="2000" b="1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ourier New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0,8-1,25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ourier New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0,75-1,35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ourier New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0,7-1,6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ourier New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201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Супеси тяжелые пылеватые, суглинки легкие и легкие пылеватые</a:t>
                      </a:r>
                      <a:endParaRPr lang="ru-RU" sz="2000" b="1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ourier New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0,85-1,15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ourier New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0,8-1,2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ourier New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0,75-1,4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ourier New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16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Суглинки тяжелые и тяжелые пылеватые, глины</a:t>
                      </a:r>
                      <a:endParaRPr lang="ru-RU" sz="2000" b="1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ourier New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0,35-1,05</a:t>
                      </a:r>
                      <a:endParaRPr lang="ru-RU" sz="20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ourier New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0,9-1,1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ourier New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0,85-1,2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ourier New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52093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Урожай</Template>
  <TotalTime>95</TotalTime>
  <Words>971</Words>
  <Application>Microsoft Office PowerPoint</Application>
  <PresentationFormat>Экран (4:3)</PresentationFormat>
  <Paragraphs>97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3" baseType="lpstr">
      <vt:lpstr>Arial</vt:lpstr>
      <vt:lpstr>Calibri</vt:lpstr>
      <vt:lpstr>Courier New</vt:lpstr>
      <vt:lpstr>Franklin Gothic Book</vt:lpstr>
      <vt:lpstr>Times New Roman</vt:lpstr>
      <vt:lpstr>TimesNewRoman</vt:lpstr>
      <vt:lpstr>TimesNewRoman,Bold</vt:lpstr>
      <vt:lpstr>TimesNewRoman,Italic</vt:lpstr>
      <vt:lpstr>Crop</vt:lpstr>
      <vt:lpstr>СООРУЖЕНИЕ ЗЕМЛЯНОГО ПОЛОТНА  В ЗИМНИЙ ПЕРИОД</vt:lpstr>
      <vt:lpstr>Презентация PowerPoint</vt:lpstr>
      <vt:lpstr>Термины и определения</vt:lpstr>
      <vt:lpstr>Презентация PowerPoint</vt:lpstr>
      <vt:lpstr>ПЕРЕЧЕНЬ РАБОТ ПО СООРУЖЕНИЮ ЗЕМЛЯНОГО ПОЛОТНА, КОТОРЫЕ ЦЕЛЕСООБРАЗНО ВЫПОЛНЯТЬ В ЗИМНИЙ ПЕРИОД:</vt:lpstr>
      <vt:lpstr>К ДОСТОИНСТВАМ СООРУЖЕНИЕ ЗЕМЛЯНОГО ПОЛОТНА В ЗИМНИЙ ПЕРИОД СЛЕДУЕТ ОТНЕСТИ:</vt:lpstr>
      <vt:lpstr>ОСНОВНЫМИ НЕДОСТАТКАМИ РАБОТЫ В ЗИМНИХ УСЛОВИЯХ ЯВЛЯЮТСЯ:</vt:lpstr>
      <vt:lpstr>ТЕХНОЛОГИЧЕСКИЕ ПРОЦЕССЫ ПРИ СТРОИТЕЛЬСТВЕ</vt:lpstr>
      <vt:lpstr>Презентация PowerPoint</vt:lpstr>
      <vt:lpstr>Презентация PowerPoint</vt:lpstr>
      <vt:lpstr>Презентация PowerPoint</vt:lpstr>
      <vt:lpstr>Презентация PowerPoint</vt:lpstr>
      <vt:lpstr>РАЗРАБОТКА ВЫЕМОК И ВОЗВЕДЕНИЕ НАСЫПЕЙ ПРИ ОТРИЦАТЕЛЬНЫХ ТЕМПЕРАТУРАХ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СООРУЖЕНИЕ ЗЕМЛЯНОГО ПОЛОТНА В ЗИМНИЙ ПЕРИОД</dc:title>
  <dc:creator>Админ</dc:creator>
  <cp:lastModifiedBy>Bakytbek</cp:lastModifiedBy>
  <cp:revision>10</cp:revision>
  <dcterms:created xsi:type="dcterms:W3CDTF">2016-11-22T13:16:53Z</dcterms:created>
  <dcterms:modified xsi:type="dcterms:W3CDTF">2020-09-04T09:04:31Z</dcterms:modified>
</cp:coreProperties>
</file>